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0"/>
  </p:notesMasterIdLst>
  <p:sldIdLst>
    <p:sldId id="419" r:id="rId3"/>
    <p:sldId id="420" r:id="rId4"/>
    <p:sldId id="450" r:id="rId5"/>
    <p:sldId id="422" r:id="rId6"/>
    <p:sldId id="492" r:id="rId7"/>
    <p:sldId id="467" r:id="rId8"/>
    <p:sldId id="491" r:id="rId9"/>
    <p:sldId id="427" r:id="rId10"/>
    <p:sldId id="485" r:id="rId11"/>
    <p:sldId id="487" r:id="rId12"/>
    <p:sldId id="493" r:id="rId13"/>
    <p:sldId id="432" r:id="rId14"/>
    <p:sldId id="433" r:id="rId15"/>
    <p:sldId id="434" r:id="rId16"/>
    <p:sldId id="477" r:id="rId17"/>
    <p:sldId id="488" r:id="rId18"/>
    <p:sldId id="478" r:id="rId19"/>
    <p:sldId id="489" r:id="rId20"/>
    <p:sldId id="480" r:id="rId21"/>
    <p:sldId id="436" r:id="rId22"/>
    <p:sldId id="437" r:id="rId23"/>
    <p:sldId id="446" r:id="rId24"/>
    <p:sldId id="462" r:id="rId25"/>
    <p:sldId id="438" r:id="rId26"/>
    <p:sldId id="490" r:id="rId27"/>
    <p:sldId id="465" r:id="rId28"/>
    <p:sldId id="41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4DF21"/>
    <a:srgbClr val="FF0066"/>
    <a:srgbClr val="000000"/>
    <a:srgbClr val="FF0000"/>
    <a:srgbClr val="FFFF9F"/>
    <a:srgbClr val="FF3399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59"/>
        <p:guide pos="29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214422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143116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42976" y="3214686"/>
            <a:ext cx="7215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4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商末尾有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0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的除法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857356" y="571480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" name="图片 32" descr="a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785926"/>
            <a:ext cx="7000924" cy="4000528"/>
          </a:xfrm>
          <a:prstGeom prst="rect">
            <a:avLst/>
          </a:prstGeom>
        </p:spPr>
      </p:pic>
      <p:grpSp>
        <p:nvGrpSpPr>
          <p:cNvPr id="37" name="组合 79"/>
          <p:cNvGrpSpPr/>
          <p:nvPr/>
        </p:nvGrpSpPr>
        <p:grpSpPr>
          <a:xfrm>
            <a:off x="2714612" y="2357430"/>
            <a:ext cx="1857388" cy="651664"/>
            <a:chOff x="1862648" y="2214554"/>
            <a:chExt cx="1994972" cy="651664"/>
          </a:xfrm>
        </p:grpSpPr>
        <p:pic>
          <p:nvPicPr>
            <p:cNvPr id="47" name="图片 46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8" name="矩形 47"/>
            <p:cNvSpPr/>
            <p:nvPr/>
          </p:nvSpPr>
          <p:spPr>
            <a:xfrm>
              <a:off x="2357422" y="2344248"/>
              <a:ext cx="135732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2800" dirty="0" smtClean="0">
                  <a:solidFill>
                    <a:srgbClr val="C0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862648" y="2214554"/>
              <a:ext cx="3791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286115" y="200024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14677" y="2857496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71802" y="335756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857487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929057" y="3357562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643305" y="200024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29057" y="3714752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929057" y="200024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929057" y="4214818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" name="组合 79"/>
          <p:cNvGrpSpPr/>
          <p:nvPr/>
        </p:nvGrpSpPr>
        <p:grpSpPr>
          <a:xfrm>
            <a:off x="6786578" y="2357430"/>
            <a:ext cx="1928826" cy="651664"/>
            <a:chOff x="1785918" y="2214554"/>
            <a:chExt cx="2071702" cy="651664"/>
          </a:xfrm>
        </p:grpSpPr>
        <p:pic>
          <p:nvPicPr>
            <p:cNvPr id="62" name="图片 61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63" name="矩形 62"/>
            <p:cNvSpPr/>
            <p:nvPr/>
          </p:nvSpPr>
          <p:spPr>
            <a:xfrm>
              <a:off x="2357422" y="2344248"/>
              <a:ext cx="135732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2800" dirty="0" smtClean="0">
                  <a:solidFill>
                    <a:srgbClr val="C0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85918" y="2214554"/>
              <a:ext cx="3791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358082" y="200024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358082" y="2857496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286644" y="335756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7358082" y="3357562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86710" y="3357562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86710" y="200024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358082" y="3786190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286644" y="4214818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7786710" y="4214818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072462" y="200024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85786" y="550070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00628" y="564357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5786" y="107154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下面的计算正确吗？把错误的改正过来。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  <p:bldP spid="43" grpId="0"/>
      <p:bldP spid="44" grpId="0"/>
      <p:bldP spid="45" grpId="0"/>
      <p:bldP spid="46" grpId="0"/>
      <p:bldP spid="52" grpId="0"/>
      <p:bldP spid="53" grpId="0"/>
      <p:bldP spid="55" grpId="0"/>
      <p:bldP spid="56" grpId="0"/>
      <p:bldP spid="57" grpId="0"/>
      <p:bldP spid="58" grpId="0"/>
      <p:bldP spid="60" grpId="0"/>
      <p:bldP spid="61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857356" y="571480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72198" y="5715016"/>
            <a:ext cx="1684338" cy="876299"/>
            <a:chOff x="1772" y="3114"/>
            <a:chExt cx="1061" cy="552"/>
          </a:xfrm>
        </p:grpSpPr>
        <p:pic>
          <p:nvPicPr>
            <p:cNvPr id="3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7" name="图片 6" descr="aa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1571612"/>
            <a:ext cx="3171842" cy="4214842"/>
          </a:xfrm>
          <a:prstGeom prst="rect">
            <a:avLst/>
          </a:prstGeom>
        </p:spPr>
      </p:pic>
      <p:grpSp>
        <p:nvGrpSpPr>
          <p:cNvPr id="9" name="组合 79"/>
          <p:cNvGrpSpPr/>
          <p:nvPr/>
        </p:nvGrpSpPr>
        <p:grpSpPr>
          <a:xfrm>
            <a:off x="5357818" y="2571744"/>
            <a:ext cx="2182554" cy="656213"/>
            <a:chOff x="1785918" y="2214554"/>
            <a:chExt cx="2344224" cy="656213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169566" y="2285992"/>
              <a:ext cx="19605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4204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286512" y="314324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57884" y="371475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357950" y="371475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57950" y="22145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5140" y="41433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857884" y="4643446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715140" y="464344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5140" y="22145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29322" y="3143248"/>
            <a:ext cx="391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15140" y="371475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71670" y="564357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8" grpId="0"/>
      <p:bldP spid="19" grpId="0"/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071538" y="714356"/>
            <a:ext cx="7586690" cy="78581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商末尾有</a:t>
            </a:r>
            <a:r>
              <a:rPr 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的两种情况</a:t>
            </a:r>
            <a:r>
              <a:rPr 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" y="1285860"/>
            <a:ext cx="82153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除到被除数十位正好除尽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个位又是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就不必再除下去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只要在个位上商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就可以。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1472" y="2857496"/>
            <a:ext cx="79343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除到被除数十位正好除尽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而被除数个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位上的数比除数小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就不必再除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只要在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商的个位上写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落下被除数个位上的数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作余数即可。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000232" y="1428736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214678" y="571480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71472" y="1928802"/>
            <a:ext cx="807249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7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把椅子，分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次运完 。平均每次运多少把？如果分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次运呢 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85918" y="3643314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520÷5=104(</a:t>
            </a:r>
            <a:r>
              <a:rPr lang="zh-CN" altLang="en-US" sz="3200" dirty="0" smtClean="0">
                <a:latin typeface="宋体" panose="02010600030101010101" pitchFamily="2" charset="-122"/>
              </a:rPr>
              <a:t>把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5918" y="4357694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520÷8=65(</a:t>
            </a:r>
            <a:r>
              <a:rPr lang="zh-CN" altLang="en-US" sz="3200" dirty="0" smtClean="0">
                <a:latin typeface="宋体" panose="02010600030101010101" pitchFamily="2" charset="-122"/>
              </a:rPr>
              <a:t>把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85852" y="5000636"/>
            <a:ext cx="636744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答：分</a:t>
            </a:r>
            <a:r>
              <a:rPr lang="en-US" altLang="zh-CN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次运，平均每次运</a:t>
            </a:r>
            <a:r>
              <a:rPr lang="en-US" altLang="zh-CN" sz="3200" dirty="0" smtClean="0">
                <a:latin typeface="宋体" panose="02010600030101010101" pitchFamily="2" charset="-122"/>
              </a:rPr>
              <a:t>104</a:t>
            </a:r>
            <a:r>
              <a:rPr lang="zh-CN" altLang="en-US" sz="3200" dirty="0" smtClean="0">
                <a:latin typeface="宋体" panose="02010600030101010101" pitchFamily="2" charset="-122"/>
              </a:rPr>
              <a:t>把；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latin typeface="宋体" panose="02010600030101010101" pitchFamily="2" charset="-122"/>
              </a:rPr>
              <a:t>次运，平均每次运</a:t>
            </a:r>
            <a:r>
              <a:rPr lang="en-US" altLang="zh-CN" sz="3200" dirty="0" smtClean="0">
                <a:latin typeface="宋体" panose="02010600030101010101" pitchFamily="2" charset="-122"/>
              </a:rPr>
              <a:t>65</a:t>
            </a:r>
            <a:r>
              <a:rPr lang="zh-CN" altLang="en-US" sz="3200" dirty="0" smtClean="0">
                <a:latin typeface="宋体" panose="02010600030101010101" pitchFamily="2" charset="-122"/>
              </a:rPr>
              <a:t>把。</a:t>
            </a:r>
            <a:r>
              <a:rPr lang="en-US" sz="3200" dirty="0" smtClean="0">
                <a:latin typeface="宋体" panose="02010600030101010101" pitchFamily="2" charset="-122"/>
              </a:rPr>
              <a:t> 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2"/>
          <p:cNvSpPr txBox="1">
            <a:spLocks noChangeArrowheads="1"/>
          </p:cNvSpPr>
          <p:nvPr/>
        </p:nvSpPr>
        <p:spPr bwMode="auto">
          <a:xfrm>
            <a:off x="1785918" y="571480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857488" y="4429132"/>
            <a:ext cx="2361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110÷5=22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4282" y="3571876"/>
            <a:ext cx="9406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）汽车每小时行驶的距离是人步行的多少倍？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00100" y="1214422"/>
            <a:ext cx="7286676" cy="2000264"/>
            <a:chOff x="928662" y="1214422"/>
            <a:chExt cx="7286676" cy="2000264"/>
          </a:xfrm>
        </p:grpSpPr>
        <p:sp>
          <p:nvSpPr>
            <p:cNvPr id="53" name="矩形 52"/>
            <p:cNvSpPr/>
            <p:nvPr/>
          </p:nvSpPr>
          <p:spPr>
            <a:xfrm>
              <a:off x="928662" y="1285860"/>
              <a:ext cx="8787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zh-CN" altLang="en-US" sz="3200" dirty="0" smtClean="0"/>
                <a:t>　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43" name="图片 42" descr="op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1214422"/>
              <a:ext cx="7000924" cy="1928826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928662" y="2857496"/>
              <a:ext cx="1928826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214678" y="2857496"/>
              <a:ext cx="2214578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110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57884" y="2857496"/>
              <a:ext cx="2071702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950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2071670" y="5286388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zh-CN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是人步行的</a:t>
            </a:r>
            <a:r>
              <a:rPr lang="en-US" altLang="zh-CN" sz="3200" dirty="0" smtClean="0">
                <a:latin typeface="宋体" panose="02010600030101010101" pitchFamily="2" charset="-122"/>
              </a:rPr>
              <a:t>22</a:t>
            </a:r>
            <a:r>
              <a:rPr lang="zh-CN" altLang="en-US" sz="3200" dirty="0" smtClean="0">
                <a:latin typeface="宋体" panose="02010600030101010101" pitchFamily="2" charset="-122"/>
              </a:rPr>
              <a:t>倍。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2"/>
          <p:cNvSpPr txBox="1">
            <a:spLocks noChangeArrowheads="1"/>
          </p:cNvSpPr>
          <p:nvPr/>
        </p:nvSpPr>
        <p:spPr bwMode="auto">
          <a:xfrm>
            <a:off x="1785918" y="571480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071802" y="4286256"/>
            <a:ext cx="2260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950÷5=190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3357562"/>
            <a:ext cx="9406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）飞机每小时飞行的距离是人步行的多少倍？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0100" y="1214422"/>
            <a:ext cx="7286676" cy="2000264"/>
            <a:chOff x="928662" y="1214422"/>
            <a:chExt cx="7286676" cy="2000264"/>
          </a:xfrm>
        </p:grpSpPr>
        <p:sp>
          <p:nvSpPr>
            <p:cNvPr id="9" name="矩形 8"/>
            <p:cNvSpPr/>
            <p:nvPr/>
          </p:nvSpPr>
          <p:spPr>
            <a:xfrm>
              <a:off x="928662" y="1285860"/>
              <a:ext cx="8787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zh-CN" altLang="en-US" sz="3200" dirty="0" smtClean="0"/>
                <a:t>　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0" name="图片 9" descr="op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1214422"/>
              <a:ext cx="7000924" cy="192882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28662" y="2857496"/>
              <a:ext cx="1928826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14678" y="2857496"/>
              <a:ext cx="2214578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110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857884" y="2857496"/>
              <a:ext cx="2071702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每小时行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950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214546" y="5143512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答：是人步行的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190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倍。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785786" y="1142984"/>
            <a:ext cx="7904728" cy="14897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奥林匹克火炬在某地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天传递了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平均每天传递多少千米？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1785918" y="571480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41" name="矩形 40"/>
          <p:cNvSpPr/>
          <p:nvPr/>
        </p:nvSpPr>
        <p:spPr>
          <a:xfrm>
            <a:off x="2143108" y="4786322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840÷7=120(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00166" y="5572140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答：平均每天传递</a:t>
            </a:r>
            <a:r>
              <a:rPr lang="en-US" altLang="zh-CN" sz="3200" dirty="0" smtClean="0">
                <a:latin typeface="宋体" panose="02010600030101010101" pitchFamily="2" charset="-122"/>
              </a:rPr>
              <a:t>120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千米。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43" name="图片 42" descr="w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571744"/>
            <a:ext cx="5572164" cy="224314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785918" y="500042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71538" y="1071546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计算下面各题，并验算。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50"/>
          <p:cNvGrpSpPr/>
          <p:nvPr/>
        </p:nvGrpSpPr>
        <p:grpSpPr>
          <a:xfrm>
            <a:off x="714348" y="2714620"/>
            <a:ext cx="2071702" cy="727651"/>
            <a:chOff x="1785918" y="2214554"/>
            <a:chExt cx="2071702" cy="727651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7" name="矩形 16"/>
            <p:cNvSpPr/>
            <p:nvPr/>
          </p:nvSpPr>
          <p:spPr>
            <a:xfrm>
              <a:off x="2357422" y="2357430"/>
              <a:ext cx="12858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85918" y="221455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" name="组合 50"/>
          <p:cNvGrpSpPr/>
          <p:nvPr/>
        </p:nvGrpSpPr>
        <p:grpSpPr>
          <a:xfrm>
            <a:off x="4786314" y="2714620"/>
            <a:ext cx="2071702" cy="714380"/>
            <a:chOff x="1785918" y="2214554"/>
            <a:chExt cx="2071702" cy="714380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357422" y="2344249"/>
              <a:ext cx="1357322" cy="584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428728" y="22859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57290" y="32861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14414" y="378619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785918" y="428625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57356" y="22859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43108" y="2285992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85918" y="4714884"/>
            <a:ext cx="320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214414" y="471488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071670" y="4786322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29256" y="22859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29256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214942" y="378619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357818" y="471488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5857884" y="22859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57950" y="51435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15074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57950" y="471488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929322" y="471488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85786" y="1714488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00628" y="1714488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627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57290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85918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785918" y="5214950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142976" y="564357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214546" y="571501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43108" y="1714488"/>
            <a:ext cx="2042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=134……1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29256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857884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00694" y="4214818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429256" y="564357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929322" y="51435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57950" y="56435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57950" y="1714488"/>
            <a:ext cx="2042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=125……2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751884" y="2928934"/>
            <a:ext cx="677108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571868" y="2643182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86116" y="34290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429124" y="335756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357554" y="392906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3500430" y="4000504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14678" y="45720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429124" y="457200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286116" y="528638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3500430" y="5286388"/>
            <a:ext cx="1285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43702" y="2857496"/>
            <a:ext cx="677108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286644" y="2643182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72330" y="34290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143900" y="32861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143768" y="392906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286644" y="4000504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143768" y="457200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143900" y="442913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7143768" y="514351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7286644" y="5143512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4" grpId="0"/>
      <p:bldP spid="42" grpId="0"/>
      <p:bldP spid="43" grpId="0"/>
      <p:bldP spid="45" grpId="0"/>
      <p:bldP spid="47" grpId="0"/>
      <p:bldP spid="48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2" grpId="0"/>
      <p:bldP spid="73" grpId="0"/>
      <p:bldP spid="74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1538" y="571480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计算下面各题，并验算。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50"/>
          <p:cNvGrpSpPr/>
          <p:nvPr/>
        </p:nvGrpSpPr>
        <p:grpSpPr>
          <a:xfrm>
            <a:off x="428596" y="2428868"/>
            <a:ext cx="2071702" cy="726441"/>
            <a:chOff x="1785918" y="2214554"/>
            <a:chExt cx="2071702" cy="726441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7" name="矩形 16"/>
            <p:cNvSpPr/>
            <p:nvPr/>
          </p:nvSpPr>
          <p:spPr>
            <a:xfrm>
              <a:off x="2357422" y="2357430"/>
              <a:ext cx="1285884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9" name="组合 50"/>
          <p:cNvGrpSpPr/>
          <p:nvPr/>
        </p:nvGrpSpPr>
        <p:grpSpPr>
          <a:xfrm>
            <a:off x="4500562" y="2357430"/>
            <a:ext cx="2071702" cy="713260"/>
            <a:chOff x="1785918" y="2214554"/>
            <a:chExt cx="2071702" cy="713260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357422" y="2344249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42976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1538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28662" y="350043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071538" y="4000504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1604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57356" y="200024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00166" y="4429132"/>
            <a:ext cx="320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28662" y="442913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143504" y="19288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43504" y="285749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929190" y="342900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000628" y="435769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5572132" y="192880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29322" y="19288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929322" y="435769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7224" y="1214422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00628" y="1214422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1538" y="35004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00166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214546" y="121442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=280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72132" y="342900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357818" y="3857628"/>
            <a:ext cx="5822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143504" y="528638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929322" y="478632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29322" y="52149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429388" y="121442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=421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57422" y="2928934"/>
            <a:ext cx="677108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99105" y="2428875"/>
            <a:ext cx="15913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28926" y="3143248"/>
            <a:ext cx="526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29058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055316" y="3643314"/>
            <a:ext cx="1390293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3141980" y="3714750"/>
            <a:ext cx="15195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00826" y="3000372"/>
            <a:ext cx="677108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43768" y="2428868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929454" y="32146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786710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000892" y="371475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287278" y="3786190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8" name="组合 3"/>
          <p:cNvGrpSpPr/>
          <p:nvPr/>
        </p:nvGrpSpPr>
        <p:grpSpPr>
          <a:xfrm>
            <a:off x="5000628" y="5929330"/>
            <a:ext cx="2376487" cy="523220"/>
            <a:chOff x="5220072" y="5877272"/>
            <a:chExt cx="2376487" cy="877496"/>
          </a:xfrm>
        </p:grpSpPr>
        <p:sp>
          <p:nvSpPr>
            <p:cNvPr id="79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0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2" grpId="0"/>
      <p:bldP spid="33" grpId="0"/>
      <p:bldP spid="36" grpId="0"/>
      <p:bldP spid="38" grpId="0"/>
      <p:bldP spid="44" grpId="0"/>
      <p:bldP spid="42" grpId="0"/>
      <p:bldP spid="43" grpId="0"/>
      <p:bldP spid="48" grpId="0"/>
      <p:bldP spid="50" grpId="0"/>
      <p:bldP spid="51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2" grpId="0"/>
      <p:bldP spid="67" grpId="0"/>
      <p:bldP spid="68" grpId="0"/>
      <p:bldP spid="69" grpId="0"/>
      <p:bldP spid="70" grpId="0"/>
      <p:bldP spid="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00100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14414" y="2143116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00430" y="2143116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14546" y="2143116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500562" y="2143116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857884" y="2143116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8016" y="2143116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前凸带形 16"/>
          <p:cNvSpPr/>
          <p:nvPr/>
        </p:nvSpPr>
        <p:spPr>
          <a:xfrm>
            <a:off x="1071538" y="714356"/>
            <a:ext cx="2643206" cy="785818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800" dirty="0" smtClean="0">
                <a:solidFill>
                  <a:srgbClr val="E4DF2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 smtClean="0">
                <a:solidFill>
                  <a:srgbClr val="E4DF2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</a:p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1714480" y="4572008"/>
            <a:ext cx="5286412" cy="1143008"/>
            <a:chOff x="1643042" y="4357694"/>
            <a:chExt cx="5286412" cy="1143008"/>
          </a:xfrm>
        </p:grpSpPr>
        <p:sp>
          <p:nvSpPr>
            <p:cNvPr id="20" name="爆炸形 2 19"/>
            <p:cNvSpPr/>
            <p:nvPr/>
          </p:nvSpPr>
          <p:spPr>
            <a:xfrm>
              <a:off x="1643042" y="4357694"/>
              <a:ext cx="5286412" cy="1143008"/>
            </a:xfrm>
            <a:prstGeom prst="irregularSeal2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286116" y="4643446"/>
              <a:ext cx="16289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2060"/>
                  </a:solidFill>
                  <a:latin typeface="宋体" panose="02010600030101010101" pitchFamily="2" charset="-122"/>
                </a:rPr>
                <a:t>商都是</a:t>
              </a:r>
              <a:r>
                <a:rPr lang="en-US" sz="3200" dirty="0" smtClean="0">
                  <a:solidFill>
                    <a:srgbClr val="002060"/>
                  </a:solidFill>
                  <a:latin typeface="宋体" panose="02010600030101010101" pitchFamily="2" charset="-122"/>
                </a:rPr>
                <a:t>0</a:t>
              </a:r>
              <a:endParaRPr lang="zh-CN" altLang="en-US" sz="3200" dirty="0">
                <a:solidFill>
                  <a:srgbClr val="00206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1472" y="2928934"/>
            <a:ext cx="8286776" cy="1000132"/>
            <a:chOff x="571472" y="2786058"/>
            <a:chExt cx="8286776" cy="1000132"/>
          </a:xfrm>
        </p:grpSpPr>
        <p:sp>
          <p:nvSpPr>
            <p:cNvPr id="21" name="横卷形 20"/>
            <p:cNvSpPr/>
            <p:nvPr/>
          </p:nvSpPr>
          <p:spPr>
            <a:xfrm>
              <a:off x="571472" y="2786058"/>
              <a:ext cx="8215370" cy="1000132"/>
            </a:xfrm>
            <a:prstGeom prst="horizontalScroll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1472" y="3000372"/>
              <a:ext cx="82867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思考</a:t>
              </a:r>
              <a:r>
                <a:rPr lang="en-US" altLang="zh-CN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en-US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除以任何不是</a:t>
              </a:r>
              <a:r>
                <a:rPr lang="en-US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的数</a:t>
              </a:r>
              <a:r>
                <a:rPr lang="en-US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E4DF21"/>
                  </a:solidFill>
                  <a:latin typeface="华文楷体" pitchFamily="2" charset="-122"/>
                  <a:ea typeface="华文楷体" pitchFamily="2" charset="-122"/>
                </a:rPr>
                <a:t>商有什么共同特点？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14282" y="1071546"/>
            <a:ext cx="91440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2725" y="2071370"/>
            <a:ext cx="9309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除以任何数都得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725" y="2785745"/>
            <a:ext cx="930973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三位数除以一位数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商可能是三位数，也可能是两位数。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725" y="4500880"/>
            <a:ext cx="95427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被除数的末尾为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商的末尾也一定是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725" y="5429250"/>
            <a:ext cx="93878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(4)385÷4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的商的最高位在十位上。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08132" y="3616009"/>
            <a:ext cx="675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92010" y="5427994"/>
            <a:ext cx="675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21287" y="2070408"/>
            <a:ext cx="675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43900" y="4500570"/>
            <a:ext cx="675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竖式计算，并验算。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8662" y="1643050"/>
            <a:ext cx="2153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850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13740" y="2714625"/>
            <a:ext cx="2189480" cy="654915"/>
            <a:chOff x="857224" y="2714620"/>
            <a:chExt cx="1785950" cy="655721"/>
          </a:xfrm>
        </p:grpSpPr>
        <p:pic>
          <p:nvPicPr>
            <p:cNvPr id="19" name="图片 18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2786058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0" name="矩形 19"/>
            <p:cNvSpPr/>
            <p:nvPr/>
          </p:nvSpPr>
          <p:spPr>
            <a:xfrm>
              <a:off x="1357290" y="2786058"/>
              <a:ext cx="1069524" cy="5842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7224" y="2714620"/>
              <a:ext cx="377026" cy="5842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285240" y="221424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5240" y="328612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42342" y="3786190"/>
            <a:ext cx="13995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714500" y="378650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85240" y="3786505"/>
            <a:ext cx="5873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98832" y="4786322"/>
            <a:ext cx="13995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570990" y="4786630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572000" y="2785745"/>
            <a:ext cx="2339975" cy="641866"/>
            <a:chOff x="4663326" y="2786058"/>
            <a:chExt cx="1908938" cy="641368"/>
          </a:xfrm>
        </p:grpSpPr>
        <p:pic>
          <p:nvPicPr>
            <p:cNvPr id="34" name="图片 33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2" y="2857496"/>
              <a:ext cx="1714512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5" name="矩形 34"/>
            <p:cNvSpPr/>
            <p:nvPr/>
          </p:nvSpPr>
          <p:spPr>
            <a:xfrm>
              <a:off x="4929190" y="2844314"/>
              <a:ext cx="1274708" cy="583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5 6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63326" y="2786058"/>
              <a:ext cx="377026" cy="583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144135" y="3319145"/>
            <a:ext cx="9493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714242" y="3857628"/>
            <a:ext cx="1574800" cy="25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285740" y="2357120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30265" y="3857625"/>
            <a:ext cx="5873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643174" y="164305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170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43702" y="1714488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80……6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4500" y="221424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51380" y="221424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723890" y="234505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285240" y="4215130"/>
            <a:ext cx="8235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7453" y="3071810"/>
            <a:ext cx="675005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13735" y="2714625"/>
            <a:ext cx="1528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56865" y="3214370"/>
            <a:ext cx="6451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56990" y="328612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071168" y="3786190"/>
            <a:ext cx="13995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3213735" y="3857625"/>
            <a:ext cx="16840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87981" y="3000372"/>
            <a:ext cx="675005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670800" y="2499995"/>
            <a:ext cx="1528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287895" y="3000375"/>
            <a:ext cx="6451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67625" y="307149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502226" y="3571876"/>
            <a:ext cx="13995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7214870" y="3643630"/>
            <a:ext cx="13106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29120" y="4143375"/>
            <a:ext cx="7289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001000" y="4143375"/>
            <a:ext cx="462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7286644" y="4714884"/>
            <a:ext cx="13995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7143750" y="4786630"/>
            <a:ext cx="1562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5 6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0" grpId="0"/>
      <p:bldP spid="32" grpId="0"/>
      <p:bldP spid="38" grpId="0"/>
      <p:bldP spid="41" grpId="0"/>
      <p:bldP spid="42" grpId="0"/>
      <p:bldP spid="52" grpId="0"/>
      <p:bldP spid="55" grpId="0"/>
      <p:bldP spid="46" grpId="0"/>
      <p:bldP spid="58" grpId="0"/>
      <p:bldP spid="65" grpId="0"/>
      <p:bldP spid="44" grpId="0"/>
      <p:bldP spid="45" grpId="0"/>
      <p:bldP spid="47" grpId="0"/>
      <p:bldP spid="48" grpId="0"/>
      <p:bldP spid="49" grpId="0"/>
      <p:bldP spid="51" grpId="0"/>
      <p:bldP spid="59" grpId="0"/>
      <p:bldP spid="60" grpId="0"/>
      <p:bldP spid="61" grpId="0"/>
      <p:bldP spid="62" grpId="0"/>
      <p:bldP spid="64" grpId="0"/>
      <p:bldP spid="67" grpId="0"/>
      <p:bldP spid="69" grpId="0"/>
      <p:bldP spid="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857232"/>
            <a:ext cx="878684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并 改正。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43042" y="47863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51" name="图片 50" descr="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857364"/>
            <a:ext cx="5929354" cy="3543315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5857884" y="4857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71802" y="2214554"/>
            <a:ext cx="1785950" cy="656213"/>
            <a:chOff x="857224" y="2714620"/>
            <a:chExt cx="1785950" cy="656213"/>
          </a:xfrm>
        </p:grpSpPr>
        <p:pic>
          <p:nvPicPr>
            <p:cNvPr id="59" name="图片 58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2976" y="2786058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60" name="矩形 59"/>
            <p:cNvSpPr/>
            <p:nvPr/>
          </p:nvSpPr>
          <p:spPr>
            <a:xfrm>
              <a:off x="1357290" y="2786058"/>
              <a:ext cx="10695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57224" y="2714620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643306" y="178592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643306" y="278605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3571868" y="3286124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3571868" y="414338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392905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000496" y="178592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929058" y="364331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929058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86248" y="178592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000892" y="2214554"/>
            <a:ext cx="1785950" cy="656213"/>
            <a:chOff x="857224" y="2714620"/>
            <a:chExt cx="1785950" cy="656213"/>
          </a:xfrm>
        </p:grpSpPr>
        <p:pic>
          <p:nvPicPr>
            <p:cNvPr id="97" name="图片 96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2976" y="2786058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98" name="矩形 97"/>
            <p:cNvSpPr/>
            <p:nvPr/>
          </p:nvSpPr>
          <p:spPr>
            <a:xfrm>
              <a:off x="1357290" y="2786058"/>
              <a:ext cx="10695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857224" y="2714620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7572396" y="171448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64383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7429520" y="3214686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7715272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929586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929586" y="171448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715272" y="364331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7572396" y="414338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8143900" y="42148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215338" y="171448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0" name="Group 8"/>
          <p:cNvGrpSpPr/>
          <p:nvPr/>
        </p:nvGrpSpPr>
        <p:grpSpPr bwMode="auto">
          <a:xfrm>
            <a:off x="5786446" y="5929330"/>
            <a:ext cx="1943100" cy="525791"/>
            <a:chOff x="1474" y="3702"/>
            <a:chExt cx="952" cy="499"/>
          </a:xfrm>
        </p:grpSpPr>
        <p:sp>
          <p:nvSpPr>
            <p:cNvPr id="111" name="AutoShape 9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2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3" grpId="0"/>
      <p:bldP spid="65" grpId="0"/>
      <p:bldP spid="66" grpId="0"/>
      <p:bldP spid="91" grpId="0"/>
      <p:bldP spid="92" grpId="0"/>
      <p:bldP spid="93" grpId="0"/>
      <p:bldP spid="94" grpId="0"/>
      <p:bldP spid="95" grpId="0"/>
      <p:bldP spid="100" grpId="0"/>
      <p:bldP spid="101" grpId="0"/>
      <p:bldP spid="103" grpId="0"/>
      <p:bldP spid="104" grpId="0"/>
      <p:bldP spid="105" grpId="0"/>
      <p:bldP spid="106" grpId="0"/>
      <p:bldP spid="108" grpId="0"/>
      <p:bldP spid="1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85786" y="642918"/>
            <a:ext cx="621510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情景题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人才招聘。</a:t>
            </a: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642910" y="4143380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启事一公司每日薪金平均为：</a:t>
            </a:r>
            <a:r>
              <a:rPr lang="en-US" sz="2800" dirty="0" smtClean="0">
                <a:latin typeface="宋体" panose="02010600030101010101" pitchFamily="2" charset="-122"/>
              </a:rPr>
              <a:t>530÷(7-2)=106(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2910" y="1428736"/>
            <a:ext cx="7715304" cy="1857388"/>
            <a:chOff x="1142976" y="1571612"/>
            <a:chExt cx="6357982" cy="2143140"/>
          </a:xfrm>
        </p:grpSpPr>
        <p:sp>
          <p:nvSpPr>
            <p:cNvPr id="24" name="矩形 23"/>
            <p:cNvSpPr/>
            <p:nvPr/>
          </p:nvSpPr>
          <p:spPr>
            <a:xfrm>
              <a:off x="1142976" y="1571612"/>
              <a:ext cx="2786082" cy="214314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             启事一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本公司因业务需要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拟聘任工作人员一名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每天工作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小时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周六、周日休息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每周薪金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530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元。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714876" y="1571612"/>
              <a:ext cx="2786082" cy="21431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             启事二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本公司因业务需要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拟招聘一名工作人员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每天工作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小时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周日休息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每周薪金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540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元。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85720" y="3429000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假如你参加招聘会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你会选择哪家公司？为什么？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4348" y="4857760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启事二公司每日薪金平均为：</a:t>
            </a:r>
            <a:r>
              <a:rPr lang="en-US" altLang="en-US" sz="2800" dirty="0" smtClean="0">
                <a:latin typeface="宋体" panose="02010600030101010101" pitchFamily="2" charset="-122"/>
              </a:rPr>
              <a:t>540÷(7-1)=90(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7224" y="5572140"/>
            <a:ext cx="8089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因为</a:t>
            </a:r>
            <a:r>
              <a:rPr lang="en-US" sz="2800" dirty="0" smtClean="0">
                <a:latin typeface="宋体" panose="02010600030101010101" pitchFamily="2" charset="-122"/>
              </a:rPr>
              <a:t>106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&gt;90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,</a:t>
            </a:r>
            <a:r>
              <a:rPr lang="zh-CN" altLang="en-US" sz="2800" dirty="0" smtClean="0">
                <a:latin typeface="宋体" panose="02010600030101010101" pitchFamily="2" charset="-122"/>
              </a:rPr>
              <a:t>所以选择启事一公司。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1285860"/>
            <a:ext cx="8001056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小明和小红一共折了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只纸鹤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其中小明折的数量是小红的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小明折了多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少只纸鹤？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214546" y="464344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</a:t>
            </a:r>
            <a:r>
              <a:rPr lang="en-US" sz="3200" dirty="0" smtClean="0">
                <a:latin typeface="宋体" panose="02010600030101010101" pitchFamily="2" charset="-122"/>
              </a:rPr>
              <a:t>150×4=600(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868" y="3357562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4+1=5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57488" y="3929066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750÷5=150(</a:t>
            </a:r>
            <a:r>
              <a:rPr lang="zh-CN" altLang="en-US" sz="3200" dirty="0" smtClean="0">
                <a:latin typeface="宋体" panose="02010600030101010101" pitchFamily="2" charset="-122"/>
              </a:rPr>
              <a:t>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14612" y="535782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小明折了</a:t>
            </a:r>
            <a:r>
              <a:rPr lang="en-US" sz="3200" dirty="0" smtClean="0">
                <a:latin typeface="宋体" panose="02010600030101010101" pitchFamily="2" charset="-122"/>
              </a:rPr>
              <a:t>600</a:t>
            </a:r>
            <a:r>
              <a:rPr lang="zh-CN" altLang="en-US" sz="3200" dirty="0" smtClean="0">
                <a:latin typeface="宋体" panose="02010600030101010101" pitchFamily="2" charset="-122"/>
              </a:rPr>
              <a:t>只纸鹤。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5715008" y="6000768"/>
            <a:ext cx="1943100" cy="525791"/>
            <a:chOff x="1474" y="3702"/>
            <a:chExt cx="952" cy="499"/>
          </a:xfrm>
        </p:grpSpPr>
        <p:sp>
          <p:nvSpPr>
            <p:cNvPr id="2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642918"/>
            <a:ext cx="699422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一道除法算式题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除数是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小马虎把除数看成了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结果是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那么正确得数是多少呢？</a:t>
            </a: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3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2476714" y="3198168"/>
            <a:ext cx="2877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27×9+1=244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28860" y="4143380"/>
            <a:ext cx="3084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244÷6=40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85984" y="5072074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答：正确得数是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40 ……4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714356"/>
            <a:ext cx="7500990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笔算。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选择你喜欢的一道题进行笔算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两题都算也行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2066" y="200024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Group 16"/>
          <p:cNvGrpSpPr/>
          <p:nvPr/>
        </p:nvGrpSpPr>
        <p:grpSpPr bwMode="auto">
          <a:xfrm>
            <a:off x="5000628" y="5786454"/>
            <a:ext cx="1684338" cy="876299"/>
            <a:chOff x="1772" y="3114"/>
            <a:chExt cx="1061" cy="552"/>
          </a:xfrm>
        </p:grpSpPr>
        <p:pic>
          <p:nvPicPr>
            <p:cNvPr id="5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714480" y="200024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85852" y="2928934"/>
            <a:ext cx="2071702" cy="713259"/>
            <a:chOff x="1785918" y="2214554"/>
            <a:chExt cx="2071702" cy="713259"/>
          </a:xfrm>
        </p:grpSpPr>
        <p:pic>
          <p:nvPicPr>
            <p:cNvPr id="13" name="图片 12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4" name="矩形 13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85918" y="221455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28794" y="25717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8794" y="357187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643042" y="407194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714480" y="507207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714612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57422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86050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14612" y="457200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14612" y="507207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1802" y="2000240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4786314" y="2714620"/>
            <a:ext cx="2071702" cy="713259"/>
            <a:chOff x="1785918" y="2214554"/>
            <a:chExt cx="2071702" cy="713259"/>
          </a:xfrm>
        </p:grpSpPr>
        <p:pic>
          <p:nvPicPr>
            <p:cNvPr id="28" name="图片 27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9" name="矩形 28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5500694" y="235743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00694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143504" y="378619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143504" y="471488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143504" y="550070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500694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57884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57884" y="2357430"/>
            <a:ext cx="490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57884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57884" y="464344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286512" y="464344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15074" y="235743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57884" y="500063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86512" y="54292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43702" y="2000240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135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36" grpId="0"/>
      <p:bldP spid="37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71538" y="3929066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如果让你来选参加跳绳的人员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你会选谁？为什么？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28662" y="1000108"/>
            <a:ext cx="4786346" cy="2104739"/>
            <a:chOff x="857224" y="1500174"/>
            <a:chExt cx="4786346" cy="2104739"/>
          </a:xfrm>
        </p:grpSpPr>
        <p:sp>
          <p:nvSpPr>
            <p:cNvPr id="13" name="圆角矩形标注 12"/>
            <p:cNvSpPr/>
            <p:nvPr/>
          </p:nvSpPr>
          <p:spPr>
            <a:xfrm>
              <a:off x="2071670" y="1571612"/>
              <a:ext cx="3571900" cy="714380"/>
            </a:xfrm>
            <a:prstGeom prst="wedgeRoundRectCallout">
              <a:avLst>
                <a:gd name="adj1" fmla="val -55372"/>
                <a:gd name="adj2" fmla="val 76722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分钟跳了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650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下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57224" y="1500174"/>
              <a:ext cx="1089177" cy="2104739"/>
              <a:chOff x="857224" y="1500174"/>
              <a:chExt cx="1089177" cy="2104739"/>
            </a:xfrm>
          </p:grpSpPr>
          <p:pic>
            <p:nvPicPr>
              <p:cNvPr id="10" name="图片 9" descr="a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7224" y="1500174"/>
                <a:ext cx="1053473" cy="1490664"/>
              </a:xfrm>
              <a:prstGeom prst="rect">
                <a:avLst/>
              </a:prstGeom>
            </p:spPr>
          </p:pic>
          <p:sp>
            <p:nvSpPr>
              <p:cNvPr id="20" name="矩形 19"/>
              <p:cNvSpPr/>
              <p:nvPr/>
            </p:nvSpPr>
            <p:spPr>
              <a:xfrm>
                <a:off x="1142976" y="3143248"/>
                <a:ext cx="80342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张宇</a:t>
                </a:r>
                <a:endParaRPr lang="zh-CN" altLang="en-US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000364" y="1857364"/>
            <a:ext cx="5072097" cy="1890425"/>
            <a:chOff x="2928926" y="2214554"/>
            <a:chExt cx="5072097" cy="1890425"/>
          </a:xfrm>
        </p:grpSpPr>
        <p:pic>
          <p:nvPicPr>
            <p:cNvPr id="8" name="图片 7" descr="xx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9454" y="2214554"/>
              <a:ext cx="1071569" cy="1415020"/>
            </a:xfrm>
            <a:prstGeom prst="rect">
              <a:avLst/>
            </a:prstGeom>
          </p:spPr>
        </p:pic>
        <p:sp>
          <p:nvSpPr>
            <p:cNvPr id="23" name="圆角矩形标注 22"/>
            <p:cNvSpPr/>
            <p:nvPr/>
          </p:nvSpPr>
          <p:spPr>
            <a:xfrm>
              <a:off x="2928926" y="2500306"/>
              <a:ext cx="3571900" cy="714380"/>
            </a:xfrm>
            <a:prstGeom prst="wedgeRoundRectCallout">
              <a:avLst>
                <a:gd name="adj1" fmla="val 68970"/>
                <a:gd name="adj2" fmla="val 13739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分钟跳了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241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下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86578" y="3643314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苏煜群</a:t>
              </a: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857488" y="4857760"/>
            <a:ext cx="2854325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650÷5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＝？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2928926" y="5643578"/>
            <a:ext cx="2854325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241÷2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＝？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 autoUpdateAnimBg="0"/>
      <p:bldP spid="2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28604"/>
            <a:ext cx="7572428" cy="3571924"/>
          </a:xfrm>
          <a:prstGeom prst="rect">
            <a:avLst/>
          </a:prstGeom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714348" y="3786190"/>
            <a:ext cx="7277100" cy="690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en-US" altLang="zh-CN" sz="2800" b="1" dirty="0">
                <a:latin typeface="+mn-ea"/>
                <a:ea typeface="+mn-ea"/>
              </a:rPr>
              <a:t>(1)650</a:t>
            </a:r>
            <a:r>
              <a:rPr lang="zh-CN" altLang="en-US" sz="2800" b="1" dirty="0">
                <a:latin typeface="+mn-ea"/>
                <a:ea typeface="+mn-ea"/>
              </a:rPr>
              <a:t>元买短跳绳，可以买多少根</a:t>
            </a:r>
            <a:r>
              <a:rPr lang="en-US" altLang="zh-CN" sz="2800" b="1" dirty="0">
                <a:latin typeface="+mn-ea"/>
                <a:ea typeface="+mn-ea"/>
              </a:rPr>
              <a:t>?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285852" y="4500570"/>
            <a:ext cx="5029200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en-US" altLang="zh-CN" sz="2800" b="1" dirty="0">
                <a:latin typeface="+mn-ea"/>
                <a:ea typeface="+mn-ea"/>
              </a:rPr>
              <a:t>650 ÷ 5 = </a:t>
            </a:r>
            <a:r>
              <a:rPr lang="en-US" altLang="zh-CN" sz="2800" dirty="0">
                <a:solidFill>
                  <a:srgbClr val="CC0000"/>
                </a:solidFill>
                <a:latin typeface="+mn-ea"/>
                <a:ea typeface="+mn-ea"/>
              </a:rPr>
              <a:t>_____</a:t>
            </a:r>
            <a:r>
              <a:rPr lang="zh-CN" altLang="en-US" sz="2800" dirty="0">
                <a:solidFill>
                  <a:srgbClr val="CC0000"/>
                </a:solidFill>
                <a:latin typeface="+mn-ea"/>
                <a:ea typeface="+mn-ea"/>
              </a:rPr>
              <a:t>（根）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 rot="21242894">
            <a:off x="7085436" y="1539017"/>
            <a:ext cx="762000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 smtClean="0"/>
              <a:t>5</a:t>
            </a:r>
            <a:r>
              <a:rPr lang="zh-CN" altLang="en-US" sz="1000" dirty="0" smtClean="0"/>
              <a:t>元</a:t>
            </a:r>
            <a:endParaRPr lang="zh-CN" altLang="en-US" sz="1000" dirty="0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 rot="20936968">
            <a:off x="7098463" y="757655"/>
            <a:ext cx="533400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dirty="0" smtClean="0"/>
              <a:t>8</a:t>
            </a:r>
            <a:r>
              <a:rPr lang="zh-CN" altLang="en-US" sz="1000" dirty="0" smtClean="0"/>
              <a:t>元</a:t>
            </a:r>
            <a:endParaRPr lang="zh-CN" altLang="en-US" sz="1000" dirty="0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1357290" y="5643578"/>
            <a:ext cx="7143768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/>
            <a:r>
              <a:rPr lang="en-US" altLang="zh-CN" sz="2800" b="1" dirty="0">
                <a:latin typeface="+mn-ea"/>
                <a:ea typeface="+mn-ea"/>
              </a:rPr>
              <a:t>245 ÷ 8 = </a:t>
            </a:r>
            <a:r>
              <a:rPr lang="en-US" altLang="zh-CN" sz="2800" dirty="0" smtClean="0">
                <a:solidFill>
                  <a:srgbClr val="CC0000"/>
                </a:solidFill>
                <a:latin typeface="+mn-ea"/>
                <a:ea typeface="+mn-ea"/>
              </a:rPr>
              <a:t>_____</a:t>
            </a:r>
            <a:r>
              <a:rPr lang="zh-CN" altLang="en-US" sz="2800" dirty="0" smtClean="0">
                <a:latin typeface="+mn-ea"/>
                <a:ea typeface="+mn-ea"/>
              </a:rPr>
              <a:t>（根） </a:t>
            </a:r>
            <a:r>
              <a:rPr lang="en-US" altLang="zh-CN" sz="2800" dirty="0" smtClean="0">
                <a:latin typeface="+mn-ea"/>
                <a:ea typeface="+mn-ea"/>
              </a:rPr>
              <a:t>……</a:t>
            </a:r>
            <a:r>
              <a:rPr lang="en-US" altLang="zh-CN" sz="2800" dirty="0" smtClean="0">
                <a:latin typeface="+mn-ea"/>
              </a:rPr>
              <a:t> _____ </a:t>
            </a:r>
            <a:r>
              <a:rPr lang="zh-CN" altLang="en-US" sz="2800" dirty="0" smtClean="0">
                <a:latin typeface="+mn-ea"/>
                <a:ea typeface="+mn-ea"/>
              </a:rPr>
              <a:t>（元）</a:t>
            </a:r>
            <a:endParaRPr lang="en-US" altLang="zh-CN" sz="2800" dirty="0">
              <a:solidFill>
                <a:srgbClr val="CC0000"/>
              </a:solidFill>
              <a:latin typeface="+mn-ea"/>
              <a:ea typeface="+mn-ea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685800" y="4957762"/>
            <a:ext cx="8343900" cy="672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en-US" altLang="zh-CN" sz="2800" b="1" dirty="0">
                <a:latin typeface="+mn-ea"/>
                <a:ea typeface="+mn-ea"/>
              </a:rPr>
              <a:t>(2) 245</a:t>
            </a:r>
            <a:r>
              <a:rPr lang="zh-CN" altLang="en-US" sz="2800" b="1" dirty="0">
                <a:latin typeface="+mn-ea"/>
                <a:ea typeface="+mn-ea"/>
              </a:rPr>
              <a:t>元买长跳绳，可以买多少根，还剩多少钱</a:t>
            </a:r>
            <a:r>
              <a:rPr lang="en-US" altLang="zh-CN" sz="2800" b="1" dirty="0">
                <a:latin typeface="+mn-ea"/>
                <a:ea typeface="+mn-ea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571480"/>
            <a:ext cx="1143008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7"/>
          <p:cNvSpPr txBox="1">
            <a:spLocks noChangeArrowheads="1"/>
          </p:cNvSpPr>
          <p:nvPr/>
        </p:nvSpPr>
        <p:spPr bwMode="auto">
          <a:xfrm>
            <a:off x="2000232" y="928670"/>
            <a:ext cx="442915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650÷5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 smtClean="0"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_____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（根）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50"/>
          <p:cNvGrpSpPr/>
          <p:nvPr/>
        </p:nvGrpSpPr>
        <p:grpSpPr>
          <a:xfrm>
            <a:off x="857224" y="2428868"/>
            <a:ext cx="2071702" cy="726441"/>
            <a:chOff x="1785918" y="2214554"/>
            <a:chExt cx="2071702" cy="726441"/>
          </a:xfrm>
        </p:grpSpPr>
        <p:pic>
          <p:nvPicPr>
            <p:cNvPr id="6" name="图片 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" name="矩形 6"/>
            <p:cNvSpPr/>
            <p:nvPr/>
          </p:nvSpPr>
          <p:spPr>
            <a:xfrm>
              <a:off x="2357422" y="2357430"/>
              <a:ext cx="1285884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571604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0166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285852" y="350043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57290" y="457200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500166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8794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0166" y="4000504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7422" y="457200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5984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422" y="500063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428728" y="550070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357422" y="55007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500430" y="2571744"/>
            <a:ext cx="1928826" cy="715968"/>
            <a:chOff x="3500430" y="2571744"/>
            <a:chExt cx="1928826" cy="715968"/>
          </a:xfrm>
        </p:grpSpPr>
        <p:sp>
          <p:nvSpPr>
            <p:cNvPr id="24" name="TextBox 23"/>
            <p:cNvSpPr txBox="1"/>
            <p:nvPr/>
          </p:nvSpPr>
          <p:spPr>
            <a:xfrm>
              <a:off x="3500430" y="2571744"/>
              <a:ext cx="1928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简便写法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3643306" y="3286124"/>
              <a:ext cx="171451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29" name="组合 50"/>
          <p:cNvGrpSpPr/>
          <p:nvPr/>
        </p:nvGrpSpPr>
        <p:grpSpPr>
          <a:xfrm>
            <a:off x="5786446" y="2500306"/>
            <a:ext cx="2071702" cy="726441"/>
            <a:chOff x="1785918" y="2214554"/>
            <a:chExt cx="2071702" cy="726441"/>
          </a:xfrm>
        </p:grpSpPr>
        <p:pic>
          <p:nvPicPr>
            <p:cNvPr id="30" name="图片 2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1" name="矩形 30"/>
            <p:cNvSpPr/>
            <p:nvPr/>
          </p:nvSpPr>
          <p:spPr>
            <a:xfrm>
              <a:off x="2357422" y="2357430"/>
              <a:ext cx="1285884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500826" y="207167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29388" y="307181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215074" y="357187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286512" y="464344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429388" y="357187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58016" y="357187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8016" y="207167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29388" y="407194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58016" y="464344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15206" y="207167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071934" y="857232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285984" y="4500570"/>
            <a:ext cx="571504" cy="107157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3286116" y="5500702"/>
            <a:ext cx="4500594" cy="7839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答：可以买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130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根</a:t>
            </a:r>
            <a:r>
              <a:rPr lang="zh-CN" altLang="en-US" sz="2800" dirty="0" smtClean="0">
                <a:latin typeface="宋体" panose="02010600030101010101" pitchFamily="2" charset="-122"/>
              </a:rPr>
              <a:t>跳绳。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3" grpId="0"/>
      <p:bldP spid="33" grpId="0"/>
      <p:bldP spid="34" grpId="0"/>
      <p:bldP spid="37" grpId="0"/>
      <p:bldP spid="38" grpId="0"/>
      <p:bldP spid="39" grpId="0"/>
      <p:bldP spid="40" grpId="0"/>
      <p:bldP spid="41" grpId="0"/>
      <p:bldP spid="42" grpId="0"/>
      <p:bldP spid="45" grpId="0"/>
      <p:bldP spid="47" grpId="0" animBg="1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0"/>
          <p:cNvGrpSpPr/>
          <p:nvPr/>
        </p:nvGrpSpPr>
        <p:grpSpPr>
          <a:xfrm>
            <a:off x="2571736" y="2732074"/>
            <a:ext cx="2071702" cy="708987"/>
            <a:chOff x="1785918" y="2214554"/>
            <a:chExt cx="2071702" cy="807652"/>
          </a:xfrm>
        </p:grpSpPr>
        <p:pic>
          <p:nvPicPr>
            <p:cNvPr id="6" name="图片 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" name="矩形 6"/>
            <p:cNvSpPr/>
            <p:nvPr/>
          </p:nvSpPr>
          <p:spPr>
            <a:xfrm>
              <a:off x="2357422" y="2357430"/>
              <a:ext cx="1285884" cy="66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143250" y="3286125"/>
            <a:ext cx="9175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2 4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071802" y="3857628"/>
            <a:ext cx="1571636" cy="38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51931" y="385762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3306" y="228599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00496" y="228599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Rectangle 3"/>
          <p:cNvSpPr>
            <a:spLocks noChangeArrowheads="1"/>
          </p:cNvSpPr>
          <p:nvPr/>
        </p:nvSpPr>
        <p:spPr bwMode="auto">
          <a:xfrm>
            <a:off x="398780" y="1143000"/>
            <a:ext cx="8030845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245 ÷ 8 =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（根）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…… 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标注 48"/>
          <p:cNvSpPr/>
          <p:nvPr/>
        </p:nvSpPr>
        <p:spPr>
          <a:xfrm>
            <a:off x="4786282" y="2786058"/>
            <a:ext cx="3714808" cy="1428760"/>
          </a:xfrm>
          <a:prstGeom prst="wedgeRectCallout">
            <a:avLst>
              <a:gd name="adj1" fmla="val -61581"/>
              <a:gd name="adj2" fmla="val -594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被除数个位上的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除以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8,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除以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不够商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在商的个位上写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algn="ctr"/>
            <a:endParaRPr lang="zh-CN" altLang="en-US" dirty="0"/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571604" y="4572008"/>
            <a:ext cx="5929354" cy="754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答：可以买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30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根</a:t>
            </a:r>
            <a:r>
              <a:rPr lang="zh-CN" altLang="en-US" sz="3200" b="1" dirty="0">
                <a:latin typeface="宋体" panose="02010600030101010101" pitchFamily="2" charset="-122"/>
              </a:rPr>
              <a:t>，还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剩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5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元钱。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964805" y="108551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</a:rPr>
              <a:t>30</a:t>
            </a:r>
            <a:endParaRPr lang="zh-CN" altLang="en-US" sz="3200" dirty="0"/>
          </a:p>
        </p:txBody>
      </p:sp>
      <p:sp>
        <p:nvSpPr>
          <p:cNvPr id="53" name="矩形 52"/>
          <p:cNvSpPr/>
          <p:nvPr/>
        </p:nvSpPr>
        <p:spPr>
          <a:xfrm>
            <a:off x="6179515" y="10140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54" name="Group 16"/>
          <p:cNvGrpSpPr/>
          <p:nvPr/>
        </p:nvGrpSpPr>
        <p:grpSpPr bwMode="auto">
          <a:xfrm>
            <a:off x="5715008" y="5715016"/>
            <a:ext cx="1684338" cy="876299"/>
            <a:chOff x="1772" y="3114"/>
            <a:chExt cx="1061" cy="552"/>
          </a:xfrm>
        </p:grpSpPr>
        <p:pic>
          <p:nvPicPr>
            <p:cNvPr id="5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9" grpId="0"/>
      <p:bldP spid="49" grpId="0" animBg="1"/>
      <p:bldP spid="51" grpId="1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857356" y="571480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500166" y="2000240"/>
            <a:ext cx="2071702" cy="713259"/>
            <a:chOff x="1785918" y="2214554"/>
            <a:chExt cx="2071702" cy="713259"/>
          </a:xfrm>
        </p:grpSpPr>
        <p:pic>
          <p:nvPicPr>
            <p:cNvPr id="95" name="图片 94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96" name="矩形 95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14942" y="2000240"/>
            <a:ext cx="2071702" cy="713259"/>
            <a:chOff x="1785918" y="2214554"/>
            <a:chExt cx="2071702" cy="713259"/>
          </a:xfrm>
        </p:grpSpPr>
        <p:pic>
          <p:nvPicPr>
            <p:cNvPr id="99" name="图片 98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0" name="矩形 99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2143108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143108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1857356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857356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2143108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571736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571736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143108" y="3643314"/>
            <a:ext cx="85725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500298" y="42148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928926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857884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857884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500694" y="314324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429256" y="414338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6286512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857884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643702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286512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215074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857884" y="357187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857356" y="571480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79"/>
          <p:cNvGrpSpPr/>
          <p:nvPr/>
        </p:nvGrpSpPr>
        <p:grpSpPr>
          <a:xfrm>
            <a:off x="1500166" y="2000240"/>
            <a:ext cx="2071702" cy="713259"/>
            <a:chOff x="1785918" y="2214554"/>
            <a:chExt cx="2071702" cy="713259"/>
          </a:xfrm>
        </p:grpSpPr>
        <p:pic>
          <p:nvPicPr>
            <p:cNvPr id="95" name="图片 94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96" name="矩形 95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97"/>
          <p:cNvGrpSpPr/>
          <p:nvPr/>
        </p:nvGrpSpPr>
        <p:grpSpPr>
          <a:xfrm>
            <a:off x="5214942" y="2000240"/>
            <a:ext cx="2071702" cy="713259"/>
            <a:chOff x="1785918" y="2214554"/>
            <a:chExt cx="2071702" cy="713259"/>
          </a:xfrm>
        </p:grpSpPr>
        <p:pic>
          <p:nvPicPr>
            <p:cNvPr id="99" name="图片 98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0" name="矩形 99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785918" y="2214554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2143108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143108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1857356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857356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2571736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571736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571736" y="3643314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857488" y="42148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928926" y="157161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857884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857884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500694" y="314324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429256" y="414338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6286512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857884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643702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286512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572264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857884" y="357187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1403</Words>
  <Application>WPS 演示</Application>
  <PresentationFormat>全屏显示(4:3)</PresentationFormat>
  <Paragraphs>412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1380</cp:revision>
  <dcterms:created xsi:type="dcterms:W3CDTF">2015-11-21T07:20:00Z</dcterms:created>
  <dcterms:modified xsi:type="dcterms:W3CDTF">2021-11-01T03:12:18Z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